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321" r:id="rId2"/>
    <p:sldId id="326" r:id="rId3"/>
    <p:sldId id="323" r:id="rId4"/>
    <p:sldId id="322" r:id="rId5"/>
    <p:sldId id="327" r:id="rId6"/>
    <p:sldId id="325" r:id="rId7"/>
    <p:sldId id="324" r:id="rId8"/>
    <p:sldId id="328" r:id="rId9"/>
    <p:sldId id="303" r:id="rId10"/>
    <p:sldId id="31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1C78F-5844-411D-AD00-5F41A22F9959}"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989E7-E9E5-4AA0-A2A0-C010707E3F54}" type="slidenum">
              <a:rPr lang="en-US" smtClean="0"/>
              <a:t>‹#›</a:t>
            </a:fld>
            <a:endParaRPr lang="en-US"/>
          </a:p>
        </p:txBody>
      </p:sp>
    </p:spTree>
    <p:extLst>
      <p:ext uri="{BB962C8B-B14F-4D97-AF65-F5344CB8AC3E}">
        <p14:creationId xmlns:p14="http://schemas.microsoft.com/office/powerpoint/2010/main" val="930308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E545B7-6F5A-4814-9820-2C919E00A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191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10972A-F43D-440F-B655-2CE2077D2E37}" type="datetime1">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2354898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1DB8ED-F870-4761-96DC-5BB37F7DE016}" type="datetime1">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2887591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0DE0A0-D981-4AEA-B61F-3F84FDEFBB9C}" type="datetime1">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11738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CE7284-E45E-4E6C-B923-F19B8075B515}" type="datetime1">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421577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C27F57-00E3-4C3A-9B96-F574E86F64DE}" type="datetime1">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25354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D0F73E-1013-4595-BDD5-6A6BA34D5738}" type="datetime1">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2340101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8B787B-7FD3-46B9-957F-70CD3AC09695}" type="datetime1">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3476647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DE8A3-8369-40F0-8A92-56BFF45B930D}" type="datetime1">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1249884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5F3664-DAE3-449A-B7FC-4E12D61CE25A}" type="datetime1">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182276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A72B30-F2BA-41B1-A7BF-952AFE143A41}" type="datetime1">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197455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56B2B7-4A4C-4664-8A6F-2E97D83841D9}" type="datetime1">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3469627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F51D5A-29EC-4D90-BD0E-986AEB55E18D}" type="datetime1">
              <a:rPr lang="en-US" smtClean="0"/>
              <a:t>6/11/2025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132775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C07A4C-D64F-41DB-B8D3-53F065B9E966}" type="datetime1">
              <a:rPr lang="en-US" smtClean="0"/>
              <a:t>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1254509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84D8A-C036-477F-8B45-A712A1BE2247}" type="datetime1">
              <a:rPr lang="en-US" smtClean="0"/>
              <a:t>6/11/2025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23166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390982-C384-46F5-899A-4661FA58925E}" type="datetime1">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1608945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8FB2B-0834-4E69-81CF-5D187DC0C246}" type="slidenum">
              <a:rPr lang="en-US" smtClean="0"/>
              <a:t>‹#›</a:t>
            </a:fld>
            <a:endParaRPr lang="en-US"/>
          </a:p>
        </p:txBody>
      </p:sp>
      <p:sp>
        <p:nvSpPr>
          <p:cNvPr id="5" name="Date Placeholder 4"/>
          <p:cNvSpPr>
            <a:spLocks noGrp="1"/>
          </p:cNvSpPr>
          <p:nvPr>
            <p:ph type="dt" sz="half" idx="10"/>
          </p:nvPr>
        </p:nvSpPr>
        <p:spPr/>
        <p:txBody>
          <a:bodyPr/>
          <a:lstStyle/>
          <a:p>
            <a:fld id="{E8A53C0E-6483-4D35-BAD6-7A2BF6734103}" type="datetime1">
              <a:rPr lang="en-US" smtClean="0"/>
              <a:t>6/11/2025</a:t>
            </a:fld>
            <a:endParaRPr lang="en-US"/>
          </a:p>
        </p:txBody>
      </p:sp>
    </p:spTree>
    <p:extLst>
      <p:ext uri="{BB962C8B-B14F-4D97-AF65-F5344CB8AC3E}">
        <p14:creationId xmlns:p14="http://schemas.microsoft.com/office/powerpoint/2010/main" val="3768133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8420BD-0994-4D37-AC7B-698BBB399BDE}" type="datetime1">
              <a:rPr lang="en-US" smtClean="0"/>
              <a:t>6/11/2025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CF8FB2B-0834-4E69-81CF-5D187DC0C246}" type="slidenum">
              <a:rPr lang="en-US" smtClean="0"/>
              <a:t>‹#›</a:t>
            </a:fld>
            <a:endParaRPr lang="en-US"/>
          </a:p>
        </p:txBody>
      </p:sp>
    </p:spTree>
    <p:extLst>
      <p:ext uri="{BB962C8B-B14F-4D97-AF65-F5344CB8AC3E}">
        <p14:creationId xmlns:p14="http://schemas.microsoft.com/office/powerpoint/2010/main" val="2774375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F06BC4-8A1B-9640-1E5A-5751836798FE}"/>
              </a:ext>
            </a:extLst>
          </p:cNvPr>
          <p:cNvSpPr>
            <a:spLocks noGrp="1"/>
          </p:cNvSpPr>
          <p:nvPr>
            <p:ph type="ctrTitle"/>
          </p:nvPr>
        </p:nvSpPr>
        <p:spPr>
          <a:xfrm>
            <a:off x="4974335" y="1265314"/>
            <a:ext cx="5575131" cy="3249131"/>
          </a:xfrm>
        </p:spPr>
        <p:txBody>
          <a:bodyPr>
            <a:normAutofit/>
          </a:bodyPr>
          <a:lstStyle/>
          <a:p>
            <a:pPr algn="l">
              <a:lnSpc>
                <a:spcPct val="90000"/>
              </a:lnSpc>
            </a:pPr>
            <a:r>
              <a:rPr lang="en-US" sz="4600" dirty="0"/>
              <a:t>Keeping Your Team Together During Uncertain Times</a:t>
            </a:r>
          </a:p>
        </p:txBody>
      </p:sp>
      <p:sp>
        <p:nvSpPr>
          <p:cNvPr id="9" name="Subtitle 8">
            <a:extLst>
              <a:ext uri="{FF2B5EF4-FFF2-40B4-BE49-F238E27FC236}">
                <a16:creationId xmlns:a16="http://schemas.microsoft.com/office/drawing/2014/main" id="{39B384AB-6266-96A5-BC47-A5828D3C27EC}"/>
              </a:ext>
            </a:extLst>
          </p:cNvPr>
          <p:cNvSpPr>
            <a:spLocks noGrp="1"/>
          </p:cNvSpPr>
          <p:nvPr>
            <p:ph type="subTitle" idx="1"/>
          </p:nvPr>
        </p:nvSpPr>
        <p:spPr>
          <a:xfrm>
            <a:off x="4974336" y="4514445"/>
            <a:ext cx="4499864" cy="1892041"/>
          </a:xfrm>
        </p:spPr>
        <p:txBody>
          <a:bodyPr>
            <a:normAutofit/>
          </a:bodyPr>
          <a:lstStyle/>
          <a:p>
            <a:pPr algn="l"/>
            <a:r>
              <a:rPr lang="en-US" dirty="0"/>
              <a:t>Presenter: Kevin Howard,          </a:t>
            </a:r>
          </a:p>
          <a:p>
            <a:pPr algn="l"/>
            <a:r>
              <a:rPr lang="en-US" dirty="0"/>
              <a:t>Director of Housing &amp; Neighborhood Programs </a:t>
            </a:r>
          </a:p>
          <a:p>
            <a:pPr algn="l"/>
            <a:r>
              <a:rPr lang="en-US" dirty="0"/>
              <a:t>City of Little Rock </a:t>
            </a:r>
          </a:p>
          <a:p>
            <a:pPr algn="l"/>
            <a:endParaRPr lang="en-US" dirty="0"/>
          </a:p>
        </p:txBody>
      </p:sp>
      <p:sp>
        <p:nvSpPr>
          <p:cNvPr id="14" name="Isosceles Triangle 13">
            <a:extLst>
              <a:ext uri="{FF2B5EF4-FFF2-40B4-BE49-F238E27FC236}">
                <a16:creationId xmlns:a16="http://schemas.microsoft.com/office/drawing/2014/main" id="{DC99427B-A97E-40A3-B1FD-4557346C6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5" name="Picture 4" descr="Logo&#10;&#10;Description automatically generated">
            <a:extLst>
              <a:ext uri="{FF2B5EF4-FFF2-40B4-BE49-F238E27FC236}">
                <a16:creationId xmlns:a16="http://schemas.microsoft.com/office/drawing/2014/main" id="{8718ABF8-07F5-4CCF-5E32-0D5567128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604" y="2722210"/>
            <a:ext cx="3765692" cy="1421549"/>
          </a:xfrm>
          <a:prstGeom prst="rect">
            <a:avLst/>
          </a:prstGeom>
        </p:spPr>
      </p:pic>
      <p:sp>
        <p:nvSpPr>
          <p:cNvPr id="2" name="Slide Number Placeholder 1">
            <a:extLst>
              <a:ext uri="{FF2B5EF4-FFF2-40B4-BE49-F238E27FC236}">
                <a16:creationId xmlns:a16="http://schemas.microsoft.com/office/drawing/2014/main" id="{96E4F93F-5DAC-4E83-A797-CFB79328802F}"/>
              </a:ext>
            </a:extLst>
          </p:cNvPr>
          <p:cNvSpPr>
            <a:spLocks noGrp="1"/>
          </p:cNvSpPr>
          <p:nvPr>
            <p:ph type="sldNum" sz="quarter" idx="12"/>
          </p:nvPr>
        </p:nvSpPr>
        <p:spPr>
          <a:xfrm>
            <a:off x="8590663" y="6041362"/>
            <a:ext cx="683339"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2CF8FB2B-0834-4E69-81CF-5D187DC0C246}"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pic>
        <p:nvPicPr>
          <p:cNvPr id="4" name="Picture 3" descr="A logo for a company&#10;&#10;Description automatically generated">
            <a:extLst>
              <a:ext uri="{FF2B5EF4-FFF2-40B4-BE49-F238E27FC236}">
                <a16:creationId xmlns:a16="http://schemas.microsoft.com/office/drawing/2014/main" id="{75CB4BAC-AF9E-AFEB-A25A-AC8639921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53" y="5839683"/>
            <a:ext cx="1698968" cy="788578"/>
          </a:xfrm>
          <a:prstGeom prst="rect">
            <a:avLst/>
          </a:prstGeom>
        </p:spPr>
      </p:pic>
    </p:spTree>
    <p:extLst>
      <p:ext uri="{BB962C8B-B14F-4D97-AF65-F5344CB8AC3E}">
        <p14:creationId xmlns:p14="http://schemas.microsoft.com/office/powerpoint/2010/main" val="1196702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8D69B965-94F6-8828-BC79-D5E5D47A7B01}"/>
              </a:ext>
            </a:extLst>
          </p:cNvPr>
          <p:cNvSpPr txBox="1"/>
          <p:nvPr/>
        </p:nvSpPr>
        <p:spPr>
          <a:xfrm>
            <a:off x="197256" y="39218"/>
            <a:ext cx="9353144" cy="2640916"/>
          </a:xfrm>
          <a:prstGeom prst="rect">
            <a:avLst/>
          </a:prstGeom>
          <a:effectLst/>
        </p:spPr>
        <p:txBody>
          <a:bodyPr wrap="square" lIns="0" tIns="0" rIns="0" bIns="0" rtlCol="0" anchor="t">
            <a:spAutoFit/>
          </a:bodyPr>
          <a:lstStyle/>
          <a:p>
            <a:pPr marL="0" marR="0" lvl="0" indent="0" algn="l" defTabSz="457200" rtl="0" eaLnBrk="1" fontAlgn="auto" latinLnBrk="0" hangingPunct="1">
              <a:lnSpc>
                <a:spcPts val="10925"/>
              </a:lnSpc>
              <a:spcBef>
                <a:spcPts val="0"/>
              </a:spcBef>
              <a:spcAft>
                <a:spcPts val="0"/>
              </a:spcAft>
              <a:buClrTx/>
              <a:buSzTx/>
              <a:buFontTx/>
              <a:buNone/>
              <a:tabLst/>
              <a:defRPr/>
            </a:pPr>
            <a:r>
              <a:rPr kumimoji="0" lang="en-US" sz="6667" b="0" i="0" u="none" strike="noStrike" kern="1200" cap="none" spc="0" normalizeH="0" baseline="0" noProof="0" dirty="0">
                <a:ln>
                  <a:noFill/>
                </a:ln>
                <a:solidFill>
                  <a:prstClr val="white"/>
                </a:solidFill>
                <a:effectLst/>
                <a:uLnTx/>
                <a:uFillTx/>
                <a:latin typeface="Bebas Neue Bold"/>
                <a:ea typeface="+mn-ea"/>
                <a:cs typeface="+mn-cs"/>
              </a:rPr>
              <a:t>Community development team</a:t>
            </a:r>
          </a:p>
        </p:txBody>
      </p:sp>
      <p:pic>
        <p:nvPicPr>
          <p:cNvPr id="5" name="Picture 4" descr="A logo of a city&#10;&#10;Description automatically generated">
            <a:extLst>
              <a:ext uri="{FF2B5EF4-FFF2-40B4-BE49-F238E27FC236}">
                <a16:creationId xmlns:a16="http://schemas.microsoft.com/office/drawing/2014/main" id="{7CB3D166-021A-C3F9-431E-A776CDF743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7529" y="83109"/>
            <a:ext cx="1317215" cy="1108656"/>
          </a:xfrm>
          <a:prstGeom prst="rect">
            <a:avLst/>
          </a:prstGeom>
        </p:spPr>
      </p:pic>
      <p:sp>
        <p:nvSpPr>
          <p:cNvPr id="7" name="TextBox 6">
            <a:extLst>
              <a:ext uri="{FF2B5EF4-FFF2-40B4-BE49-F238E27FC236}">
                <a16:creationId xmlns:a16="http://schemas.microsoft.com/office/drawing/2014/main" id="{5CBE2396-4679-E7C7-F34D-99B80E4A3D01}"/>
              </a:ext>
            </a:extLst>
          </p:cNvPr>
          <p:cNvSpPr txBox="1"/>
          <p:nvPr/>
        </p:nvSpPr>
        <p:spPr>
          <a:xfrm>
            <a:off x="2281767" y="673358"/>
            <a:ext cx="6256866" cy="2760371"/>
          </a:xfrm>
          <a:prstGeom prst="rect">
            <a:avLst/>
          </a:prstGeom>
          <a:noFill/>
        </p:spPr>
        <p:txBody>
          <a:bodyPr wrap="square">
            <a:spAutoFit/>
          </a:bodyPr>
          <a:lstStyle/>
          <a:p>
            <a:pPr marL="0" marR="0" lvl="0" indent="0" algn="ctr" defTabSz="457200" rtl="0" eaLnBrk="1" fontAlgn="auto" latinLnBrk="0" hangingPunct="1">
              <a:lnSpc>
                <a:spcPts val="23858"/>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173F"/>
                </a:solidFill>
                <a:effectLst/>
                <a:uLnTx/>
                <a:uFillTx/>
                <a:latin typeface="Bebas Neue" panose="020B0606020202050201" pitchFamily="34" charset="77"/>
                <a:ea typeface="Roboto Condensed" panose="02000000000000000000" pitchFamily="2" charset="0"/>
                <a:cs typeface="Roboto Condensed" panose="02000000000000000000" pitchFamily="2" charset="0"/>
              </a:rPr>
              <a:t>Thank you</a:t>
            </a:r>
          </a:p>
        </p:txBody>
      </p:sp>
      <p:sp>
        <p:nvSpPr>
          <p:cNvPr id="2" name="TextBox 6">
            <a:extLst>
              <a:ext uri="{FF2B5EF4-FFF2-40B4-BE49-F238E27FC236}">
                <a16:creationId xmlns:a16="http://schemas.microsoft.com/office/drawing/2014/main" id="{D47DEB34-A15F-2FE6-99BE-10959CD06D73}"/>
              </a:ext>
            </a:extLst>
          </p:cNvPr>
          <p:cNvSpPr txBox="1"/>
          <p:nvPr/>
        </p:nvSpPr>
        <p:spPr>
          <a:xfrm>
            <a:off x="2096654" y="3941372"/>
            <a:ext cx="6102157" cy="503343"/>
          </a:xfrm>
          <a:prstGeom prst="rect">
            <a:avLst/>
          </a:prstGeom>
        </p:spPr>
        <p:txBody>
          <a:bodyPr wrap="square" lIns="0" tIns="0" rIns="0" bIns="0" rtlCol="0" anchor="t">
            <a:spAutoFit/>
          </a:bodyPr>
          <a:lstStyle/>
          <a:p>
            <a:pPr marL="0" marR="0" lvl="0" indent="0" algn="r" defTabSz="457200" rtl="0" eaLnBrk="1" fontAlgn="auto" latinLnBrk="0" hangingPunct="1">
              <a:lnSpc>
                <a:spcPts val="3852"/>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73F"/>
                </a:solidFill>
                <a:effectLst/>
                <a:uLnTx/>
                <a:uFillTx/>
                <a:latin typeface="Roboto" panose="02000000000000000000" pitchFamily="2" charset="0"/>
                <a:ea typeface="Roboto" panose="02000000000000000000" pitchFamily="2" charset="0"/>
                <a:cs typeface="Roboto" panose="02000000000000000000" pitchFamily="2" charset="0"/>
              </a:rPr>
              <a:t>Kevin Howard| Director</a:t>
            </a:r>
          </a:p>
        </p:txBody>
      </p:sp>
      <p:sp>
        <p:nvSpPr>
          <p:cNvPr id="4" name="TextBox 7">
            <a:extLst>
              <a:ext uri="{FF2B5EF4-FFF2-40B4-BE49-F238E27FC236}">
                <a16:creationId xmlns:a16="http://schemas.microsoft.com/office/drawing/2014/main" id="{53021C24-7870-6317-F1FF-1A1E6AC94045}"/>
              </a:ext>
            </a:extLst>
          </p:cNvPr>
          <p:cNvSpPr txBox="1"/>
          <p:nvPr/>
        </p:nvSpPr>
        <p:spPr>
          <a:xfrm>
            <a:off x="3684343" y="5460001"/>
            <a:ext cx="3640217" cy="501612"/>
          </a:xfrm>
          <a:prstGeom prst="rect">
            <a:avLst/>
          </a:prstGeom>
        </p:spPr>
        <p:txBody>
          <a:bodyPr wrap="square" lIns="0" tIns="0" rIns="0" bIns="0" rtlCol="0" anchor="t">
            <a:spAutoFit/>
          </a:bodyPr>
          <a:lstStyle/>
          <a:p>
            <a:pPr marL="0" marR="0" lvl="0" indent="0" algn="ctr" defTabSz="457200" rtl="0" eaLnBrk="1" fontAlgn="auto" latinLnBrk="0" hangingPunct="1">
              <a:lnSpc>
                <a:spcPts val="3852"/>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73F"/>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4000" b="1" i="0" u="none" strike="noStrike" kern="1200" cap="none" spc="0" normalizeH="0" baseline="0" noProof="0" dirty="0" err="1">
                <a:ln>
                  <a:noFill/>
                </a:ln>
                <a:solidFill>
                  <a:srgbClr val="00173F"/>
                </a:solidFill>
                <a:effectLst/>
                <a:uLnTx/>
                <a:uFillTx/>
                <a:latin typeface="Roboto" panose="02000000000000000000" pitchFamily="2" charset="0"/>
                <a:ea typeface="Roboto" panose="02000000000000000000" pitchFamily="2" charset="0"/>
                <a:cs typeface="Roboto" panose="02000000000000000000" pitchFamily="2" charset="0"/>
              </a:rPr>
              <a:t>citylittlerock</a:t>
            </a:r>
            <a:endParaRPr kumimoji="0" lang="en-US" sz="4000" b="1" i="0" u="none" strike="noStrike" kern="1200" cap="none" spc="0" normalizeH="0" baseline="0" noProof="0" dirty="0">
              <a:ln>
                <a:noFill/>
              </a:ln>
              <a:solidFill>
                <a:srgbClr val="00173F"/>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6" name="Graphic 5">
            <a:extLst>
              <a:ext uri="{FF2B5EF4-FFF2-40B4-BE49-F238E27FC236}">
                <a16:creationId xmlns:a16="http://schemas.microsoft.com/office/drawing/2014/main" id="{E549F4B4-54B9-3236-BDF5-6A60D8B150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0459" y="4654040"/>
            <a:ext cx="3447985" cy="559334"/>
          </a:xfrm>
          <a:prstGeom prst="rect">
            <a:avLst/>
          </a:prstGeom>
        </p:spPr>
      </p:pic>
    </p:spTree>
    <p:extLst>
      <p:ext uri="{BB962C8B-B14F-4D97-AF65-F5344CB8AC3E}">
        <p14:creationId xmlns:p14="http://schemas.microsoft.com/office/powerpoint/2010/main" val="1874217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5CD3-26B7-36DD-99B1-C252D2E815EB}"/>
              </a:ext>
            </a:extLst>
          </p:cNvPr>
          <p:cNvSpPr>
            <a:spLocks noGrp="1"/>
          </p:cNvSpPr>
          <p:nvPr>
            <p:ph type="title"/>
          </p:nvPr>
        </p:nvSpPr>
        <p:spPr>
          <a:xfrm>
            <a:off x="254833" y="609600"/>
            <a:ext cx="9563723" cy="1320800"/>
          </a:xfrm>
        </p:spPr>
        <p:txBody>
          <a:bodyPr>
            <a:normAutofit fontScale="90000"/>
          </a:bodyPr>
          <a:lstStyle/>
          <a:p>
            <a:r>
              <a:rPr lang="en-US" dirty="0"/>
              <a:t>How Do We Keep Our Team Focused, Motivated, &amp; Resilient When The Ground Beneath Us Is Shifting?</a:t>
            </a:r>
          </a:p>
        </p:txBody>
      </p:sp>
      <p:sp>
        <p:nvSpPr>
          <p:cNvPr id="3" name="Content Placeholder 2">
            <a:extLst>
              <a:ext uri="{FF2B5EF4-FFF2-40B4-BE49-F238E27FC236}">
                <a16:creationId xmlns:a16="http://schemas.microsoft.com/office/drawing/2014/main" id="{95362D6E-7834-8328-39AF-03B4D64FED1D}"/>
              </a:ext>
            </a:extLst>
          </p:cNvPr>
          <p:cNvSpPr>
            <a:spLocks noGrp="1"/>
          </p:cNvSpPr>
          <p:nvPr>
            <p:ph idx="1"/>
          </p:nvPr>
        </p:nvSpPr>
        <p:spPr>
          <a:xfrm>
            <a:off x="404733" y="2160589"/>
            <a:ext cx="10298243" cy="3880773"/>
          </a:xfrm>
        </p:spPr>
        <p:txBody>
          <a:bodyPr>
            <a:normAutofit/>
          </a:bodyPr>
          <a:lstStyle/>
          <a:p>
            <a:r>
              <a:rPr lang="en-US" sz="2400" dirty="0"/>
              <a:t>Use the Four C’s</a:t>
            </a:r>
          </a:p>
          <a:p>
            <a:r>
              <a:rPr lang="en-US" sz="2400" dirty="0"/>
              <a:t>1. Clarity – Be transparent about what’s known and unknown</a:t>
            </a:r>
          </a:p>
          <a:p>
            <a:r>
              <a:rPr lang="en-US" sz="2400" dirty="0"/>
              <a:t>2. Consistency – Create regular touchpoints to reduce rumors</a:t>
            </a:r>
          </a:p>
          <a:p>
            <a:r>
              <a:rPr lang="en-US" sz="2400" dirty="0"/>
              <a:t>3. Compassion – Make room for emotion without losing direction</a:t>
            </a:r>
          </a:p>
          <a:p>
            <a:r>
              <a:rPr lang="en-US" sz="2400" dirty="0"/>
              <a:t>4. Commitment to Mission – Reinforce why we do what we do!</a:t>
            </a:r>
          </a:p>
          <a:p>
            <a:pPr marL="0" indent="0">
              <a:buNone/>
            </a:pPr>
            <a:r>
              <a:rPr lang="en-US" sz="2400" dirty="0"/>
              <a:t>The Washington Report is a good way to provide information to your staff about funding updates. This report comes from Vicki Watson each month and sometimes weekly if you are a member of NCDA.</a:t>
            </a:r>
          </a:p>
        </p:txBody>
      </p:sp>
      <p:sp>
        <p:nvSpPr>
          <p:cNvPr id="4" name="Slide Number Placeholder 3">
            <a:extLst>
              <a:ext uri="{FF2B5EF4-FFF2-40B4-BE49-F238E27FC236}">
                <a16:creationId xmlns:a16="http://schemas.microsoft.com/office/drawing/2014/main" id="{0F4067C9-F828-F4A5-61E6-51ED71C87864}"/>
              </a:ext>
            </a:extLst>
          </p:cNvPr>
          <p:cNvSpPr>
            <a:spLocks noGrp="1"/>
          </p:cNvSpPr>
          <p:nvPr>
            <p:ph type="sldNum" sz="quarter" idx="12"/>
          </p:nvPr>
        </p:nvSpPr>
        <p:spPr/>
        <p:txBody>
          <a:bodyPr/>
          <a:lstStyle/>
          <a:p>
            <a:fld id="{2CF8FB2B-0834-4E69-81CF-5D187DC0C246}" type="slidenum">
              <a:rPr lang="en-US" smtClean="0"/>
              <a:t>2</a:t>
            </a:fld>
            <a:endParaRPr lang="en-US"/>
          </a:p>
        </p:txBody>
      </p:sp>
    </p:spTree>
    <p:extLst>
      <p:ext uri="{BB962C8B-B14F-4D97-AF65-F5344CB8AC3E}">
        <p14:creationId xmlns:p14="http://schemas.microsoft.com/office/powerpoint/2010/main" val="3231397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01E87-D933-7C04-65B3-A7620C66597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A33F458-6D54-FA52-6A86-6079E1096C8D}"/>
              </a:ext>
            </a:extLst>
          </p:cNvPr>
          <p:cNvSpPr>
            <a:spLocks noGrp="1"/>
          </p:cNvSpPr>
          <p:nvPr>
            <p:ph type="title"/>
          </p:nvPr>
        </p:nvSpPr>
        <p:spPr>
          <a:xfrm>
            <a:off x="792563" y="658606"/>
            <a:ext cx="8497507" cy="994172"/>
          </a:xfrm>
        </p:spPr>
        <p:txBody>
          <a:bodyPr>
            <a:noAutofit/>
          </a:bodyPr>
          <a:lstStyle/>
          <a:p>
            <a:r>
              <a:rPr lang="en-US" sz="3200" dirty="0">
                <a:latin typeface="+mn-lt"/>
              </a:rPr>
              <a:t>Strategies to Keep Teams Together</a:t>
            </a:r>
            <a:br>
              <a:rPr lang="en-US" sz="3200" dirty="0">
                <a:latin typeface="+mn-lt"/>
              </a:rPr>
            </a:br>
            <a:endParaRPr lang="en-US" sz="3200" dirty="0">
              <a:latin typeface="+mn-lt"/>
            </a:endParaRPr>
          </a:p>
        </p:txBody>
      </p:sp>
      <p:sp>
        <p:nvSpPr>
          <p:cNvPr id="3" name="Slide Number Placeholder 2">
            <a:extLst>
              <a:ext uri="{FF2B5EF4-FFF2-40B4-BE49-F238E27FC236}">
                <a16:creationId xmlns:a16="http://schemas.microsoft.com/office/drawing/2014/main" id="{EB86877B-4795-6456-7EB6-0714DC4FCE18}"/>
              </a:ext>
            </a:extLst>
          </p:cNvPr>
          <p:cNvSpPr>
            <a:spLocks noGrp="1"/>
          </p:cNvSpPr>
          <p:nvPr>
            <p:ph type="sldNum" sz="quarter" idx="12"/>
          </p:nvPr>
        </p:nvSpPr>
        <p:spPr>
          <a:xfrm>
            <a:off x="7591596" y="6286896"/>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9DA78E-BB72-4244-9ED2-999385D2739D}"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FCA53E45-4CCA-AB12-C5FE-CD2E48913DEE}"/>
              </a:ext>
            </a:extLst>
          </p:cNvPr>
          <p:cNvPicPr>
            <a:picLocks noChangeAspect="1"/>
          </p:cNvPicPr>
          <p:nvPr/>
        </p:nvPicPr>
        <p:blipFill>
          <a:blip r:embed="rId2"/>
          <a:stretch>
            <a:fillRect/>
          </a:stretch>
        </p:blipFill>
        <p:spPr>
          <a:xfrm>
            <a:off x="10651601" y="266084"/>
            <a:ext cx="1316850" cy="1109568"/>
          </a:xfrm>
          <a:prstGeom prst="rect">
            <a:avLst/>
          </a:prstGeom>
        </p:spPr>
      </p:pic>
      <p:pic>
        <p:nvPicPr>
          <p:cNvPr id="10" name="Picture 9">
            <a:extLst>
              <a:ext uri="{FF2B5EF4-FFF2-40B4-BE49-F238E27FC236}">
                <a16:creationId xmlns:a16="http://schemas.microsoft.com/office/drawing/2014/main" id="{184B6BE8-6D0A-B558-0976-853664D9146F}"/>
              </a:ext>
            </a:extLst>
          </p:cNvPr>
          <p:cNvPicPr>
            <a:picLocks noChangeAspect="1"/>
          </p:cNvPicPr>
          <p:nvPr/>
        </p:nvPicPr>
        <p:blipFill>
          <a:blip r:embed="rId3"/>
          <a:stretch>
            <a:fillRect/>
          </a:stretch>
        </p:blipFill>
        <p:spPr>
          <a:xfrm>
            <a:off x="517891" y="5934949"/>
            <a:ext cx="1700931" cy="786452"/>
          </a:xfrm>
          <a:prstGeom prst="rect">
            <a:avLst/>
          </a:prstGeom>
        </p:spPr>
      </p:pic>
      <p:sp>
        <p:nvSpPr>
          <p:cNvPr id="4" name="TextBox 3">
            <a:extLst>
              <a:ext uri="{FF2B5EF4-FFF2-40B4-BE49-F238E27FC236}">
                <a16:creationId xmlns:a16="http://schemas.microsoft.com/office/drawing/2014/main" id="{2677FFDE-A63A-4B55-CCD4-624082917428}"/>
              </a:ext>
            </a:extLst>
          </p:cNvPr>
          <p:cNvSpPr txBox="1"/>
          <p:nvPr/>
        </p:nvSpPr>
        <p:spPr>
          <a:xfrm>
            <a:off x="839294" y="1375652"/>
            <a:ext cx="8497507" cy="3785652"/>
          </a:xfrm>
          <a:prstGeom prst="rect">
            <a:avLst/>
          </a:prstGeom>
          <a:noFill/>
        </p:spPr>
        <p:txBody>
          <a:bodyPr wrap="square">
            <a:spAutoFit/>
          </a:bodyPr>
          <a:lstStyle/>
          <a:p>
            <a:r>
              <a:rPr lang="en-US" sz="2400" dirty="0"/>
              <a:t>     Have Open &amp; Honest Communication Often</a:t>
            </a:r>
          </a:p>
          <a:p>
            <a:r>
              <a:rPr lang="en-US" sz="2400" dirty="0"/>
              <a:t>	Weekly updates (even if nothing has changed)</a:t>
            </a:r>
          </a:p>
          <a:p>
            <a:r>
              <a:rPr lang="en-US" sz="2400" dirty="0"/>
              <a:t>	Allow questions, and be honest if you don’t know</a:t>
            </a:r>
          </a:p>
          <a:p>
            <a:r>
              <a:rPr lang="en-US" sz="2400" dirty="0"/>
              <a:t>     Empower &amp; Involve</a:t>
            </a:r>
          </a:p>
          <a:p>
            <a:pPr lvl="1"/>
            <a:r>
              <a:rPr lang="en-US" sz="2400" dirty="0"/>
              <a:t>	Involve staff in solution-finding</a:t>
            </a:r>
          </a:p>
          <a:p>
            <a:pPr lvl="1"/>
            <a:r>
              <a:rPr lang="en-US" sz="2400" dirty="0"/>
              <a:t>	Form working groups for resource optimization</a:t>
            </a:r>
          </a:p>
          <a:p>
            <a:pPr lvl="1"/>
            <a:r>
              <a:rPr lang="en-US" sz="2400" dirty="0"/>
              <a:t>Celebrate Small Wins</a:t>
            </a:r>
          </a:p>
          <a:p>
            <a:pPr lvl="1"/>
            <a:r>
              <a:rPr lang="en-US" sz="2400" dirty="0"/>
              <a:t>	Highlight progress – even minor – toward housing, 	public services, homeless services, etc. </a:t>
            </a:r>
          </a:p>
          <a:p>
            <a:pPr lvl="1"/>
            <a:endParaRPr lang="en-US" sz="2400" dirty="0"/>
          </a:p>
        </p:txBody>
      </p:sp>
      <p:pic>
        <p:nvPicPr>
          <p:cNvPr id="2" name="Picture 1">
            <a:extLst>
              <a:ext uri="{FF2B5EF4-FFF2-40B4-BE49-F238E27FC236}">
                <a16:creationId xmlns:a16="http://schemas.microsoft.com/office/drawing/2014/main" id="{0768A8B2-F9DA-60AA-BA36-D0CF28BE18E0}"/>
              </a:ext>
            </a:extLst>
          </p:cNvPr>
          <p:cNvPicPr>
            <a:picLocks noChangeAspect="1"/>
          </p:cNvPicPr>
          <p:nvPr/>
        </p:nvPicPr>
        <p:blipFill>
          <a:blip r:embed="rId4"/>
          <a:stretch>
            <a:fillRect/>
          </a:stretch>
        </p:blipFill>
        <p:spPr>
          <a:xfrm>
            <a:off x="7933265" y="4661228"/>
            <a:ext cx="3240801" cy="1980490"/>
          </a:xfrm>
          <a:prstGeom prst="rect">
            <a:avLst/>
          </a:prstGeom>
        </p:spPr>
      </p:pic>
    </p:spTree>
    <p:extLst>
      <p:ext uri="{BB962C8B-B14F-4D97-AF65-F5344CB8AC3E}">
        <p14:creationId xmlns:p14="http://schemas.microsoft.com/office/powerpoint/2010/main" val="2836620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1B67EA-36F1-B5C3-3B9A-8876DD2995E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6788FF9-CC46-8007-8BD8-FFA1E84B0EFA}"/>
              </a:ext>
            </a:extLst>
          </p:cNvPr>
          <p:cNvSpPr>
            <a:spLocks noGrp="1"/>
          </p:cNvSpPr>
          <p:nvPr>
            <p:ph type="title"/>
          </p:nvPr>
        </p:nvSpPr>
        <p:spPr>
          <a:xfrm>
            <a:off x="753563" y="322850"/>
            <a:ext cx="2930518" cy="1320800"/>
          </a:xfrm>
        </p:spPr>
        <p:txBody>
          <a:bodyPr vert="horz" lIns="91440" tIns="45720" rIns="91440" bIns="45720" rtlCol="0" anchor="ctr">
            <a:normAutofit/>
          </a:bodyPr>
          <a:lstStyle/>
          <a:p>
            <a:r>
              <a:rPr lang="en-US" sz="3300" dirty="0"/>
              <a:t>Key Strategies for Motivation</a:t>
            </a:r>
          </a:p>
        </p:txBody>
      </p:sp>
      <p:sp>
        <p:nvSpPr>
          <p:cNvPr id="11" name="Rectangle 10">
            <a:extLst>
              <a:ext uri="{FF2B5EF4-FFF2-40B4-BE49-F238E27FC236}">
                <a16:creationId xmlns:a16="http://schemas.microsoft.com/office/drawing/2014/main" id="{602869D8-A8F4-28DC-3E7E-A7B6FF306EFB}"/>
              </a:ext>
            </a:extLst>
          </p:cNvPr>
          <p:cNvSpPr/>
          <p:nvPr/>
        </p:nvSpPr>
        <p:spPr>
          <a:xfrm>
            <a:off x="831891" y="1820560"/>
            <a:ext cx="3721059" cy="4811245"/>
          </a:xfrm>
          <a:prstGeom prst="rect">
            <a:avLst/>
          </a:prstGeom>
        </p:spPr>
        <p:txBody>
          <a:bodyPr vert="horz" lIns="91440" tIns="45720" rIns="91440" bIns="45720" rtlCol="0">
            <a:normAutofit/>
          </a:bodyPr>
          <a:lstStyle/>
          <a:p>
            <a:pPr marR="0" lvl="0" defTabSz="457200" fontAlgn="auto">
              <a:lnSpc>
                <a:spcPct val="90000"/>
              </a:lnSpc>
              <a:spcBef>
                <a:spcPts val="1000"/>
              </a:spcBef>
              <a:buClr>
                <a:schemeClr val="accent1"/>
              </a:buClr>
              <a:buSzPct val="80000"/>
              <a:tabLst/>
              <a:defRPr/>
            </a:pPr>
            <a:endParaRPr kumimoji="0" lang="en-US" sz="1600" b="0" i="0" u="none" strike="noStrike" cap="none" spc="0" normalizeH="0" baseline="0" noProof="0" dirty="0">
              <a:ln>
                <a:noFill/>
              </a:ln>
              <a:solidFill>
                <a:schemeClr val="tx1">
                  <a:lumMod val="75000"/>
                  <a:lumOff val="25000"/>
                </a:schemeClr>
              </a:solidFill>
              <a:effectLst/>
              <a:uLnTx/>
              <a:uFillTx/>
            </a:endParaRPr>
          </a:p>
          <a:p>
            <a:pPr marL="285750" marR="0" lvl="0" indent="-285750" defTabSz="457200" fontAlgn="auto">
              <a:lnSpc>
                <a:spcPct val="90000"/>
              </a:lnSpc>
              <a:spcBef>
                <a:spcPts val="1000"/>
              </a:spcBef>
              <a:buClr>
                <a:schemeClr val="accent1"/>
              </a:buClr>
              <a:buSzPct val="80000"/>
              <a:buFont typeface="Wingdings 3" charset="2"/>
              <a:buChar char=""/>
              <a:tabLst/>
              <a:defRPr/>
            </a:pPr>
            <a:r>
              <a:rPr kumimoji="0" lang="en-US" sz="2000" b="0" i="0" u="none" strike="noStrike" cap="none" spc="0" normalizeH="0" baseline="0" noProof="0" dirty="0">
                <a:ln>
                  <a:noFill/>
                </a:ln>
                <a:solidFill>
                  <a:schemeClr val="tx1">
                    <a:lumMod val="75000"/>
                    <a:lumOff val="25000"/>
                  </a:schemeClr>
                </a:solidFill>
                <a:effectLst/>
                <a:uLnTx/>
                <a:uFillTx/>
              </a:rPr>
              <a:t>Professional Development </a:t>
            </a:r>
          </a:p>
          <a:p>
            <a:pPr marL="285750" marR="0" lvl="0" indent="-285750" defTabSz="457200" fontAlgn="auto">
              <a:lnSpc>
                <a:spcPct val="90000"/>
              </a:lnSpc>
              <a:spcBef>
                <a:spcPts val="1000"/>
              </a:spcBef>
              <a:buClr>
                <a:schemeClr val="accent1"/>
              </a:buClr>
              <a:buSzPct val="80000"/>
              <a:buFont typeface="Wingdings 3" charset="2"/>
              <a:buChar char=""/>
              <a:tabLst/>
              <a:defRPr/>
            </a:pPr>
            <a:endParaRPr kumimoji="0" lang="en-US" sz="2000" b="0" i="0" u="none" strike="noStrike" cap="none" spc="0" normalizeH="0" baseline="0" noProof="0" dirty="0">
              <a:ln>
                <a:noFill/>
              </a:ln>
              <a:solidFill>
                <a:schemeClr val="tx1">
                  <a:lumMod val="75000"/>
                  <a:lumOff val="25000"/>
                </a:schemeClr>
              </a:solidFill>
              <a:effectLst/>
              <a:uLnTx/>
              <a:uFillTx/>
            </a:endParaRPr>
          </a:p>
          <a:p>
            <a:pPr marL="285750" marR="0" lvl="0" indent="-285750" defTabSz="457200" fontAlgn="auto">
              <a:lnSpc>
                <a:spcPct val="90000"/>
              </a:lnSpc>
              <a:spcBef>
                <a:spcPts val="1000"/>
              </a:spcBef>
              <a:buClr>
                <a:schemeClr val="accent1"/>
              </a:buClr>
              <a:buSzPct val="80000"/>
              <a:buFont typeface="Wingdings 3" charset="2"/>
              <a:buChar char=""/>
              <a:tabLst/>
              <a:defRPr/>
            </a:pPr>
            <a:r>
              <a:rPr kumimoji="0" lang="en-US" sz="2000" b="0" i="0" u="none" strike="noStrike" cap="none" spc="0" normalizeH="0" baseline="0" noProof="0" dirty="0">
                <a:ln>
                  <a:noFill/>
                </a:ln>
                <a:solidFill>
                  <a:schemeClr val="tx1">
                    <a:lumMod val="75000"/>
                    <a:lumOff val="25000"/>
                  </a:schemeClr>
                </a:solidFill>
                <a:effectLst/>
                <a:uLnTx/>
                <a:uFillTx/>
              </a:rPr>
              <a:t>Recognition &amp; Appreciation </a:t>
            </a:r>
            <a:br>
              <a:rPr kumimoji="0" lang="en-US" sz="2000" b="0" i="0" u="none" strike="noStrike" cap="none" spc="0" normalizeH="0" baseline="0" noProof="0" dirty="0">
                <a:ln>
                  <a:noFill/>
                </a:ln>
                <a:solidFill>
                  <a:schemeClr val="tx1">
                    <a:lumMod val="75000"/>
                    <a:lumOff val="25000"/>
                  </a:schemeClr>
                </a:solidFill>
                <a:effectLst/>
                <a:uLnTx/>
                <a:uFillTx/>
              </a:rPr>
            </a:br>
            <a:r>
              <a:rPr kumimoji="0" lang="en-US" sz="2000" b="0" i="0" u="none" strike="noStrike" cap="none" spc="0" normalizeH="0" baseline="0" noProof="0" dirty="0">
                <a:ln>
                  <a:noFill/>
                </a:ln>
                <a:solidFill>
                  <a:schemeClr val="tx1">
                    <a:lumMod val="75000"/>
                    <a:lumOff val="25000"/>
                  </a:schemeClr>
                </a:solidFill>
                <a:effectLst/>
                <a:uLnTx/>
                <a:uFillTx/>
              </a:rPr>
              <a:t>(Shout-outs, extra time off)</a:t>
            </a:r>
          </a:p>
          <a:p>
            <a:pPr marR="0" lvl="0" defTabSz="457200" fontAlgn="auto">
              <a:lnSpc>
                <a:spcPct val="90000"/>
              </a:lnSpc>
              <a:spcBef>
                <a:spcPts val="1000"/>
              </a:spcBef>
              <a:buClr>
                <a:schemeClr val="accent1"/>
              </a:buClr>
              <a:buSzPct val="80000"/>
              <a:tabLst/>
              <a:defRPr/>
            </a:pPr>
            <a:endParaRPr kumimoji="0" lang="en-US" sz="2000" b="0" i="0" u="none" strike="noStrike" cap="none" spc="0" normalizeH="0" baseline="0" noProof="0" dirty="0">
              <a:ln>
                <a:noFill/>
              </a:ln>
              <a:solidFill>
                <a:schemeClr val="tx1">
                  <a:lumMod val="75000"/>
                  <a:lumOff val="25000"/>
                </a:schemeClr>
              </a:solidFill>
              <a:effectLst/>
              <a:uLnTx/>
              <a:uFillTx/>
            </a:endParaRPr>
          </a:p>
          <a:p>
            <a:pPr marL="285750" marR="0" lvl="0" indent="-285750" defTabSz="457200" fontAlgn="auto">
              <a:lnSpc>
                <a:spcPct val="90000"/>
              </a:lnSpc>
              <a:spcBef>
                <a:spcPts val="1000"/>
              </a:spcBef>
              <a:buClr>
                <a:schemeClr val="accent1"/>
              </a:buClr>
              <a:buSzPct val="80000"/>
              <a:buFont typeface="Wingdings 3" charset="2"/>
              <a:buChar char=""/>
              <a:tabLst/>
              <a:defRPr/>
            </a:pPr>
            <a:r>
              <a:rPr kumimoji="0" lang="en-US" sz="2000" b="0" i="0" u="none" strike="noStrike" cap="none" spc="0" normalizeH="0" baseline="0" noProof="0" dirty="0">
                <a:ln>
                  <a:noFill/>
                </a:ln>
                <a:solidFill>
                  <a:schemeClr val="tx1">
                    <a:lumMod val="75000"/>
                    <a:lumOff val="25000"/>
                  </a:schemeClr>
                </a:solidFill>
                <a:effectLst/>
                <a:uLnTx/>
                <a:uFillTx/>
              </a:rPr>
              <a:t>Supportive Leadership</a:t>
            </a:r>
          </a:p>
        </p:txBody>
      </p:sp>
      <p:pic>
        <p:nvPicPr>
          <p:cNvPr id="8" name="Picture 7">
            <a:extLst>
              <a:ext uri="{FF2B5EF4-FFF2-40B4-BE49-F238E27FC236}">
                <a16:creationId xmlns:a16="http://schemas.microsoft.com/office/drawing/2014/main" id="{FC9E6041-F69B-B735-EC7B-1FBE8CCF2F65}"/>
              </a:ext>
            </a:extLst>
          </p:cNvPr>
          <p:cNvPicPr>
            <a:picLocks noChangeAspect="1"/>
          </p:cNvPicPr>
          <p:nvPr/>
        </p:nvPicPr>
        <p:blipFill>
          <a:blip r:embed="rId2"/>
          <a:stretch>
            <a:fillRect/>
          </a:stretch>
        </p:blipFill>
        <p:spPr>
          <a:xfrm>
            <a:off x="9644191" y="85589"/>
            <a:ext cx="2462637" cy="2075000"/>
          </a:xfrm>
          <a:prstGeom prst="rect">
            <a:avLst/>
          </a:prstGeom>
        </p:spPr>
      </p:pic>
      <p:pic>
        <p:nvPicPr>
          <p:cNvPr id="2" name="Picture 1">
            <a:extLst>
              <a:ext uri="{FF2B5EF4-FFF2-40B4-BE49-F238E27FC236}">
                <a16:creationId xmlns:a16="http://schemas.microsoft.com/office/drawing/2014/main" id="{0B62AEA3-DE29-DDAD-16D2-4EB8C0F195B9}"/>
              </a:ext>
            </a:extLst>
          </p:cNvPr>
          <p:cNvPicPr>
            <a:picLocks noChangeAspect="1"/>
          </p:cNvPicPr>
          <p:nvPr/>
        </p:nvPicPr>
        <p:blipFill>
          <a:blip r:embed="rId3"/>
          <a:srcRect t="23339"/>
          <a:stretch/>
        </p:blipFill>
        <p:spPr>
          <a:xfrm>
            <a:off x="6096000" y="322850"/>
            <a:ext cx="2930518" cy="2995420"/>
          </a:xfrm>
          <a:prstGeom prst="rect">
            <a:avLst/>
          </a:prstGeom>
        </p:spPr>
      </p:pic>
      <p:sp>
        <p:nvSpPr>
          <p:cNvPr id="3" name="Slide Number Placeholder 2">
            <a:extLst>
              <a:ext uri="{FF2B5EF4-FFF2-40B4-BE49-F238E27FC236}">
                <a16:creationId xmlns:a16="http://schemas.microsoft.com/office/drawing/2014/main" id="{FD48D29D-BB7D-F90F-1299-92F01F51DCFF}"/>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CC9DA78E-BB72-4244-9ED2-999385D2739D}"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4</a:t>
            </a:fld>
            <a:endParaRPr kumimoji="0" lang="en-US" b="0" i="0" u="none"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DB0FBB8C-4D0B-6764-1C27-9025A38DD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943" y="3590598"/>
            <a:ext cx="4174404" cy="3130803"/>
          </a:xfrm>
          <a:prstGeom prst="rect">
            <a:avLst/>
          </a:prstGeom>
        </p:spPr>
      </p:pic>
      <p:pic>
        <p:nvPicPr>
          <p:cNvPr id="10" name="Picture 9">
            <a:extLst>
              <a:ext uri="{FF2B5EF4-FFF2-40B4-BE49-F238E27FC236}">
                <a16:creationId xmlns:a16="http://schemas.microsoft.com/office/drawing/2014/main" id="{19210768-B754-40FC-A58D-3F2D236FE78E}"/>
              </a:ext>
            </a:extLst>
          </p:cNvPr>
          <p:cNvPicPr>
            <a:picLocks noChangeAspect="1"/>
          </p:cNvPicPr>
          <p:nvPr/>
        </p:nvPicPr>
        <p:blipFill>
          <a:blip r:embed="rId5"/>
          <a:stretch>
            <a:fillRect/>
          </a:stretch>
        </p:blipFill>
        <p:spPr>
          <a:xfrm>
            <a:off x="517891" y="5934949"/>
            <a:ext cx="1700931" cy="786452"/>
          </a:xfrm>
          <a:prstGeom prst="rect">
            <a:avLst/>
          </a:prstGeom>
        </p:spPr>
      </p:pic>
    </p:spTree>
    <p:extLst>
      <p:ext uri="{BB962C8B-B14F-4D97-AF65-F5344CB8AC3E}">
        <p14:creationId xmlns:p14="http://schemas.microsoft.com/office/powerpoint/2010/main" val="1910052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96647" y="381480"/>
            <a:ext cx="8497507" cy="994172"/>
          </a:xfrm>
        </p:spPr>
        <p:txBody>
          <a:bodyPr>
            <a:noAutofit/>
          </a:bodyPr>
          <a:lstStyle/>
          <a:p>
            <a:r>
              <a:rPr lang="en-US" sz="3200" dirty="0">
                <a:latin typeface="+mn-lt"/>
              </a:rPr>
              <a:t>Why Motivation is Important </a:t>
            </a:r>
          </a:p>
        </p:txBody>
      </p:sp>
      <p:sp>
        <p:nvSpPr>
          <p:cNvPr id="3" name="Slide Number Placeholder 2"/>
          <p:cNvSpPr>
            <a:spLocks noGrp="1"/>
          </p:cNvSpPr>
          <p:nvPr>
            <p:ph type="sldNum" sz="quarter" idx="12"/>
          </p:nvPr>
        </p:nvSpPr>
        <p:spPr>
          <a:xfrm>
            <a:off x="7591596" y="6286896"/>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9DA78E-BB72-4244-9ED2-999385D2739D}"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
        <p:nvSpPr>
          <p:cNvPr id="11" name="Rectangle 10"/>
          <p:cNvSpPr/>
          <p:nvPr/>
        </p:nvSpPr>
        <p:spPr>
          <a:xfrm>
            <a:off x="1128518" y="1874178"/>
            <a:ext cx="7466457" cy="2159053"/>
          </a:xfrm>
          <a:prstGeom prst="rect">
            <a:avLst/>
          </a:prstGeom>
        </p:spPr>
        <p:txBody>
          <a:bodyPr wrap="square">
            <a:spAutoFit/>
          </a:bodyPr>
          <a:lstStyle/>
          <a:p>
            <a:pPr marL="285750" marR="0" lvl="0" indent="-285750" algn="just" defTabSz="4572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Retaining employees is crucial</a:t>
            </a:r>
          </a:p>
          <a:p>
            <a:pPr marL="285750" marR="0" lvl="0" indent="-285750" algn="just" defTabSz="4572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Motivated staff tend to be more innovative (important during this time) </a:t>
            </a:r>
          </a:p>
          <a:p>
            <a:pPr marL="285750" marR="0" lvl="0" indent="-285750" algn="just" defTabSz="4572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Maintain productivity </a:t>
            </a:r>
          </a:p>
          <a:p>
            <a:pPr marL="0" marR="0" lvl="0" indent="0" algn="just" defTabSz="457200" rtl="0" eaLnBrk="1" fontAlgn="auto" latinLnBrk="0" hangingPunct="1">
              <a:lnSpc>
                <a:spcPct val="90000"/>
              </a:lnSpc>
              <a:spcBef>
                <a:spcPts val="75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EF1C420D-B64D-AF73-1F6E-8E11925A5DA6}"/>
              </a:ext>
            </a:extLst>
          </p:cNvPr>
          <p:cNvPicPr>
            <a:picLocks noChangeAspect="1"/>
          </p:cNvPicPr>
          <p:nvPr/>
        </p:nvPicPr>
        <p:blipFill>
          <a:blip r:embed="rId2"/>
          <a:stretch>
            <a:fillRect/>
          </a:stretch>
        </p:blipFill>
        <p:spPr>
          <a:xfrm>
            <a:off x="10651601" y="266084"/>
            <a:ext cx="1316850" cy="1109568"/>
          </a:xfrm>
          <a:prstGeom prst="rect">
            <a:avLst/>
          </a:prstGeom>
        </p:spPr>
      </p:pic>
      <p:pic>
        <p:nvPicPr>
          <p:cNvPr id="10" name="Picture 9">
            <a:extLst>
              <a:ext uri="{FF2B5EF4-FFF2-40B4-BE49-F238E27FC236}">
                <a16:creationId xmlns:a16="http://schemas.microsoft.com/office/drawing/2014/main" id="{0F0265EB-A477-E1B5-9D88-EAE81CB685B5}"/>
              </a:ext>
            </a:extLst>
          </p:cNvPr>
          <p:cNvPicPr>
            <a:picLocks noChangeAspect="1"/>
          </p:cNvPicPr>
          <p:nvPr/>
        </p:nvPicPr>
        <p:blipFill>
          <a:blip r:embed="rId3"/>
          <a:stretch>
            <a:fillRect/>
          </a:stretch>
        </p:blipFill>
        <p:spPr>
          <a:xfrm>
            <a:off x="517891" y="5934949"/>
            <a:ext cx="1700931" cy="786452"/>
          </a:xfrm>
          <a:prstGeom prst="rect">
            <a:avLst/>
          </a:prstGeom>
        </p:spPr>
      </p:pic>
      <p:pic>
        <p:nvPicPr>
          <p:cNvPr id="2" name="Picture 1">
            <a:extLst>
              <a:ext uri="{FF2B5EF4-FFF2-40B4-BE49-F238E27FC236}">
                <a16:creationId xmlns:a16="http://schemas.microsoft.com/office/drawing/2014/main" id="{F202D326-B171-699B-3304-301F227A981B}"/>
              </a:ext>
            </a:extLst>
          </p:cNvPr>
          <p:cNvPicPr>
            <a:picLocks noChangeAspect="1"/>
          </p:cNvPicPr>
          <p:nvPr/>
        </p:nvPicPr>
        <p:blipFill>
          <a:blip r:embed="rId4"/>
          <a:stretch>
            <a:fillRect/>
          </a:stretch>
        </p:blipFill>
        <p:spPr>
          <a:xfrm>
            <a:off x="5095874" y="3927086"/>
            <a:ext cx="3758237" cy="2114008"/>
          </a:xfrm>
          <a:prstGeom prst="rect">
            <a:avLst/>
          </a:prstGeom>
        </p:spPr>
      </p:pic>
    </p:spTree>
    <p:extLst>
      <p:ext uri="{BB962C8B-B14F-4D97-AF65-F5344CB8AC3E}">
        <p14:creationId xmlns:p14="http://schemas.microsoft.com/office/powerpoint/2010/main" val="251993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FB445A-8595-6F17-19F2-6D10C26AF9D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DEE3033-8FD4-3275-F9C5-AE8712CB7D6D}"/>
              </a:ext>
            </a:extLst>
          </p:cNvPr>
          <p:cNvSpPr>
            <a:spLocks noGrp="1"/>
          </p:cNvSpPr>
          <p:nvPr>
            <p:ph type="title"/>
          </p:nvPr>
        </p:nvSpPr>
        <p:spPr>
          <a:xfrm>
            <a:off x="753563" y="322850"/>
            <a:ext cx="2930518" cy="1320800"/>
          </a:xfrm>
        </p:spPr>
        <p:txBody>
          <a:bodyPr vert="horz" lIns="91440" tIns="45720" rIns="91440" bIns="45720" rtlCol="0" anchor="ctr">
            <a:normAutofit/>
          </a:bodyPr>
          <a:lstStyle/>
          <a:p>
            <a:r>
              <a:rPr lang="en-US" sz="3300" dirty="0"/>
              <a:t>Key Strategies for Motivation</a:t>
            </a:r>
          </a:p>
        </p:txBody>
      </p:sp>
      <p:sp>
        <p:nvSpPr>
          <p:cNvPr id="11" name="Rectangle 10">
            <a:extLst>
              <a:ext uri="{FF2B5EF4-FFF2-40B4-BE49-F238E27FC236}">
                <a16:creationId xmlns:a16="http://schemas.microsoft.com/office/drawing/2014/main" id="{D60AB07D-59CC-5B23-49AC-3987D5A8A56D}"/>
              </a:ext>
            </a:extLst>
          </p:cNvPr>
          <p:cNvSpPr/>
          <p:nvPr/>
        </p:nvSpPr>
        <p:spPr>
          <a:xfrm>
            <a:off x="831891" y="1820560"/>
            <a:ext cx="2930517" cy="4811245"/>
          </a:xfrm>
          <a:prstGeom prst="rect">
            <a:avLst/>
          </a:prstGeom>
        </p:spPr>
        <p:txBody>
          <a:bodyPr vert="horz" lIns="91440" tIns="45720" rIns="91440" bIns="45720" rtlCol="0">
            <a:normAutofit/>
          </a:bodyPr>
          <a:lstStyle/>
          <a:p>
            <a:pPr marL="285750" marR="0" lvl="0" indent="-285750" defTabSz="457200" fontAlgn="auto">
              <a:lnSpc>
                <a:spcPct val="90000"/>
              </a:lnSpc>
              <a:spcBef>
                <a:spcPts val="1000"/>
              </a:spcBef>
              <a:buClr>
                <a:schemeClr val="accent1"/>
              </a:buClr>
              <a:buSzPct val="80000"/>
              <a:buFont typeface="Wingdings 3" charset="2"/>
              <a:buChar char=""/>
              <a:tabLst/>
              <a:defRPr/>
            </a:pPr>
            <a:r>
              <a:rPr kumimoji="0" lang="en-US" sz="2000" b="0" i="0" u="none" strike="noStrike" cap="none" spc="0" normalizeH="0" baseline="0" noProof="0" dirty="0">
                <a:ln>
                  <a:noFill/>
                </a:ln>
                <a:solidFill>
                  <a:schemeClr val="tx1">
                    <a:lumMod val="75000"/>
                    <a:lumOff val="25000"/>
                  </a:schemeClr>
                </a:solidFill>
                <a:effectLst/>
                <a:uLnTx/>
                <a:uFillTx/>
              </a:rPr>
              <a:t>Highlight Impact Stories </a:t>
            </a:r>
          </a:p>
          <a:p>
            <a:pPr marL="285750" marR="0" lvl="0" indent="-285750" defTabSz="457200" fontAlgn="auto">
              <a:lnSpc>
                <a:spcPct val="90000"/>
              </a:lnSpc>
              <a:spcBef>
                <a:spcPts val="1000"/>
              </a:spcBef>
              <a:buClr>
                <a:schemeClr val="accent1"/>
              </a:buClr>
              <a:buSzPct val="80000"/>
              <a:buFont typeface="Wingdings 3" charset="2"/>
              <a:buChar char=""/>
              <a:tabLst/>
              <a:defRPr/>
            </a:pPr>
            <a:endParaRPr kumimoji="0" lang="en-US" sz="2000" b="0" i="0" u="none" strike="noStrike" cap="none" spc="0" normalizeH="0" baseline="0" noProof="0" dirty="0">
              <a:ln>
                <a:noFill/>
              </a:ln>
              <a:solidFill>
                <a:schemeClr val="tx1">
                  <a:lumMod val="75000"/>
                  <a:lumOff val="25000"/>
                </a:schemeClr>
              </a:solidFill>
              <a:effectLst/>
              <a:uLnTx/>
              <a:uFillTx/>
            </a:endParaRPr>
          </a:p>
          <a:p>
            <a:pPr marL="285750" marR="0" lvl="0" indent="-285750" defTabSz="457200" fontAlgn="auto">
              <a:lnSpc>
                <a:spcPct val="90000"/>
              </a:lnSpc>
              <a:spcBef>
                <a:spcPts val="1000"/>
              </a:spcBef>
              <a:buClr>
                <a:schemeClr val="accent1"/>
              </a:buClr>
              <a:buSzPct val="80000"/>
              <a:buFont typeface="Wingdings 3" charset="2"/>
              <a:buChar char=""/>
              <a:tabLst/>
              <a:defRPr/>
            </a:pPr>
            <a:endParaRPr kumimoji="0" lang="en-US" sz="2000" b="0" i="0" u="none" strike="noStrike" cap="none" spc="0" normalizeH="0" baseline="0" noProof="0" dirty="0">
              <a:ln>
                <a:noFill/>
              </a:ln>
              <a:solidFill>
                <a:schemeClr val="tx1">
                  <a:lumMod val="75000"/>
                  <a:lumOff val="25000"/>
                </a:schemeClr>
              </a:solidFill>
              <a:effectLst/>
              <a:uLnTx/>
              <a:uFillTx/>
            </a:endParaRPr>
          </a:p>
          <a:p>
            <a:pPr marL="285750" marR="0" lvl="0" indent="-285750" defTabSz="457200" fontAlgn="auto">
              <a:lnSpc>
                <a:spcPct val="90000"/>
              </a:lnSpc>
              <a:spcBef>
                <a:spcPts val="1000"/>
              </a:spcBef>
              <a:buClr>
                <a:schemeClr val="accent1"/>
              </a:buClr>
              <a:buSzPct val="80000"/>
              <a:buFont typeface="Wingdings 3" charset="2"/>
              <a:buChar char=""/>
              <a:tabLst/>
              <a:defRPr/>
            </a:pPr>
            <a:r>
              <a:rPr kumimoji="0" lang="en-US" sz="2000" b="0" i="0" u="none" strike="noStrike" cap="none" spc="0" normalizeH="0" baseline="0" noProof="0" dirty="0">
                <a:ln>
                  <a:noFill/>
                </a:ln>
                <a:solidFill>
                  <a:schemeClr val="tx1">
                    <a:lumMod val="75000"/>
                    <a:lumOff val="25000"/>
                  </a:schemeClr>
                </a:solidFill>
                <a:effectLst/>
                <a:uLnTx/>
                <a:uFillTx/>
              </a:rPr>
              <a:t>Involvement in Grant Renewal Efforts</a:t>
            </a:r>
          </a:p>
          <a:p>
            <a:pPr marR="0" lvl="0" defTabSz="457200" fontAlgn="auto">
              <a:lnSpc>
                <a:spcPct val="90000"/>
              </a:lnSpc>
              <a:spcBef>
                <a:spcPts val="1000"/>
              </a:spcBef>
              <a:buClr>
                <a:schemeClr val="accent1"/>
              </a:buClr>
              <a:buSzPct val="80000"/>
              <a:tabLst/>
              <a:defRPr/>
            </a:pPr>
            <a:endParaRPr kumimoji="0" lang="en-US" sz="1600" b="0" i="0" u="none" strike="noStrike" cap="none" spc="0" normalizeH="0" baseline="0" noProof="0" dirty="0">
              <a:ln>
                <a:noFill/>
              </a:ln>
              <a:solidFill>
                <a:schemeClr val="tx1">
                  <a:lumMod val="75000"/>
                  <a:lumOff val="25000"/>
                </a:schemeClr>
              </a:solidFill>
              <a:effectLst/>
              <a:uLnTx/>
              <a:uFillTx/>
            </a:endParaRPr>
          </a:p>
        </p:txBody>
      </p:sp>
      <p:pic>
        <p:nvPicPr>
          <p:cNvPr id="8" name="Picture 7">
            <a:extLst>
              <a:ext uri="{FF2B5EF4-FFF2-40B4-BE49-F238E27FC236}">
                <a16:creationId xmlns:a16="http://schemas.microsoft.com/office/drawing/2014/main" id="{21F0ABAD-1AEE-AD30-D56F-E6A6B0E350B1}"/>
              </a:ext>
            </a:extLst>
          </p:cNvPr>
          <p:cNvPicPr>
            <a:picLocks noChangeAspect="1"/>
          </p:cNvPicPr>
          <p:nvPr/>
        </p:nvPicPr>
        <p:blipFill>
          <a:blip r:embed="rId4"/>
          <a:stretch>
            <a:fillRect/>
          </a:stretch>
        </p:blipFill>
        <p:spPr>
          <a:xfrm>
            <a:off x="10667447" y="199736"/>
            <a:ext cx="1524553" cy="1284577"/>
          </a:xfrm>
          <a:prstGeom prst="rect">
            <a:avLst/>
          </a:prstGeom>
        </p:spPr>
      </p:pic>
      <p:sp>
        <p:nvSpPr>
          <p:cNvPr id="3" name="Slide Number Placeholder 2">
            <a:extLst>
              <a:ext uri="{FF2B5EF4-FFF2-40B4-BE49-F238E27FC236}">
                <a16:creationId xmlns:a16="http://schemas.microsoft.com/office/drawing/2014/main" id="{BF2D8186-CDEE-CE06-B920-6A4DAD92501A}"/>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CC9DA78E-BB72-4244-9ED2-999385D2739D}"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6</a:t>
            </a:fld>
            <a:endParaRPr kumimoji="0" lang="en-US" b="0" i="0" u="none" strike="noStrike" cap="none" spc="0" normalizeH="0" baseline="0" noProof="0">
              <a:ln>
                <a:noFill/>
              </a:ln>
              <a:effectLst/>
              <a:uLnTx/>
              <a:uFillTx/>
            </a:endParaRPr>
          </a:p>
        </p:txBody>
      </p:sp>
      <p:pic>
        <p:nvPicPr>
          <p:cNvPr id="10" name="Picture 9">
            <a:extLst>
              <a:ext uri="{FF2B5EF4-FFF2-40B4-BE49-F238E27FC236}">
                <a16:creationId xmlns:a16="http://schemas.microsoft.com/office/drawing/2014/main" id="{FD14FA2F-BEB9-F607-F65B-14DC654DF7D5}"/>
              </a:ext>
            </a:extLst>
          </p:cNvPr>
          <p:cNvPicPr>
            <a:picLocks noChangeAspect="1"/>
          </p:cNvPicPr>
          <p:nvPr/>
        </p:nvPicPr>
        <p:blipFill>
          <a:blip r:embed="rId5"/>
          <a:stretch>
            <a:fillRect/>
          </a:stretch>
        </p:blipFill>
        <p:spPr>
          <a:xfrm>
            <a:off x="517891" y="5934949"/>
            <a:ext cx="1700931" cy="786452"/>
          </a:xfrm>
          <a:prstGeom prst="rect">
            <a:avLst/>
          </a:prstGeom>
        </p:spPr>
      </p:pic>
      <p:pic>
        <p:nvPicPr>
          <p:cNvPr id="4" name="Untitled design (1)">
            <a:hlinkClick r:id="" action="ppaction://media"/>
            <a:extLst>
              <a:ext uri="{FF2B5EF4-FFF2-40B4-BE49-F238E27FC236}">
                <a16:creationId xmlns:a16="http://schemas.microsoft.com/office/drawing/2014/main" id="{E5AF8D53-F770-D45B-D18D-09604FCDDD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03829" y="2026941"/>
            <a:ext cx="5402262" cy="3038772"/>
          </a:xfrm>
          <a:prstGeom prst="rect">
            <a:avLst/>
          </a:prstGeom>
        </p:spPr>
      </p:pic>
    </p:spTree>
    <p:extLst>
      <p:ext uri="{BB962C8B-B14F-4D97-AF65-F5344CB8AC3E}">
        <p14:creationId xmlns:p14="http://schemas.microsoft.com/office/powerpoint/2010/main" val="198187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4AD59-C009-2DB5-7925-7C520F1279E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7B89B7F-92CD-CFCE-27EC-8CDE62F1FA75}"/>
              </a:ext>
            </a:extLst>
          </p:cNvPr>
          <p:cNvSpPr>
            <a:spLocks noGrp="1"/>
          </p:cNvSpPr>
          <p:nvPr>
            <p:ph type="title"/>
          </p:nvPr>
        </p:nvSpPr>
        <p:spPr>
          <a:xfrm>
            <a:off x="696647" y="381480"/>
            <a:ext cx="8497507" cy="994172"/>
          </a:xfrm>
        </p:spPr>
        <p:txBody>
          <a:bodyPr>
            <a:noAutofit/>
          </a:bodyPr>
          <a:lstStyle/>
          <a:p>
            <a:r>
              <a:rPr lang="en-US" sz="3200" dirty="0">
                <a:latin typeface="+mn-lt"/>
              </a:rPr>
              <a:t>Call to Action </a:t>
            </a:r>
          </a:p>
        </p:txBody>
      </p:sp>
      <p:sp>
        <p:nvSpPr>
          <p:cNvPr id="3" name="Slide Number Placeholder 2">
            <a:extLst>
              <a:ext uri="{FF2B5EF4-FFF2-40B4-BE49-F238E27FC236}">
                <a16:creationId xmlns:a16="http://schemas.microsoft.com/office/drawing/2014/main" id="{1C1EFB94-07EE-515E-6078-BB6741128E13}"/>
              </a:ext>
            </a:extLst>
          </p:cNvPr>
          <p:cNvSpPr>
            <a:spLocks noGrp="1"/>
          </p:cNvSpPr>
          <p:nvPr>
            <p:ph type="sldNum" sz="quarter" idx="12"/>
          </p:nvPr>
        </p:nvSpPr>
        <p:spPr>
          <a:xfrm>
            <a:off x="7591596" y="6286896"/>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9DA78E-BB72-4244-9ED2-999385D2739D}"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B66FF885-9877-2092-C00D-A5D29CF863FD}"/>
              </a:ext>
            </a:extLst>
          </p:cNvPr>
          <p:cNvPicPr>
            <a:picLocks noChangeAspect="1"/>
          </p:cNvPicPr>
          <p:nvPr/>
        </p:nvPicPr>
        <p:blipFill>
          <a:blip r:embed="rId2"/>
          <a:stretch>
            <a:fillRect/>
          </a:stretch>
        </p:blipFill>
        <p:spPr>
          <a:xfrm>
            <a:off x="10651601" y="266084"/>
            <a:ext cx="1316850" cy="1109568"/>
          </a:xfrm>
          <a:prstGeom prst="rect">
            <a:avLst/>
          </a:prstGeom>
        </p:spPr>
      </p:pic>
      <p:pic>
        <p:nvPicPr>
          <p:cNvPr id="10" name="Picture 9">
            <a:extLst>
              <a:ext uri="{FF2B5EF4-FFF2-40B4-BE49-F238E27FC236}">
                <a16:creationId xmlns:a16="http://schemas.microsoft.com/office/drawing/2014/main" id="{DF81F59A-6C3D-5786-A320-8EC72862CE9A}"/>
              </a:ext>
            </a:extLst>
          </p:cNvPr>
          <p:cNvPicPr>
            <a:picLocks noChangeAspect="1"/>
          </p:cNvPicPr>
          <p:nvPr/>
        </p:nvPicPr>
        <p:blipFill>
          <a:blip r:embed="rId3"/>
          <a:stretch>
            <a:fillRect/>
          </a:stretch>
        </p:blipFill>
        <p:spPr>
          <a:xfrm>
            <a:off x="517891" y="5934949"/>
            <a:ext cx="1700931" cy="786452"/>
          </a:xfrm>
          <a:prstGeom prst="rect">
            <a:avLst/>
          </a:prstGeom>
        </p:spPr>
      </p:pic>
      <p:sp>
        <p:nvSpPr>
          <p:cNvPr id="4" name="TextBox 3">
            <a:extLst>
              <a:ext uri="{FF2B5EF4-FFF2-40B4-BE49-F238E27FC236}">
                <a16:creationId xmlns:a16="http://schemas.microsoft.com/office/drawing/2014/main" id="{8DC707C0-AC7D-7A98-8CF5-EDC63F1E7471}"/>
              </a:ext>
            </a:extLst>
          </p:cNvPr>
          <p:cNvSpPr txBox="1"/>
          <p:nvPr/>
        </p:nvSpPr>
        <p:spPr>
          <a:xfrm>
            <a:off x="836675" y="1783187"/>
            <a:ext cx="8497507" cy="1815882"/>
          </a:xfrm>
          <a:prstGeom prst="rect">
            <a:avLst/>
          </a:prstGeom>
          <a:noFill/>
        </p:spPr>
        <p:txBody>
          <a:bodyPr wrap="square">
            <a:spAutoFit/>
          </a:bodyPr>
          <a:lstStyle/>
          <a:p>
            <a:pPr marL="285750" indent="-285750">
              <a:buFont typeface="Arial" panose="020B0604020202020204" pitchFamily="34" charset="0"/>
              <a:buChar char="•"/>
            </a:pPr>
            <a:r>
              <a:rPr lang="en-US" sz="2800" dirty="0"/>
              <a:t>Recognition, Appreciation, Growth</a:t>
            </a:r>
          </a:p>
          <a:p>
            <a:pPr marL="285750" indent="-285750">
              <a:buFont typeface="Arial" panose="020B0604020202020204" pitchFamily="34" charset="0"/>
              <a:buChar char="•"/>
            </a:pPr>
            <a:r>
              <a:rPr lang="en-US" sz="2800" dirty="0"/>
              <a:t>Honest Communication</a:t>
            </a:r>
          </a:p>
          <a:p>
            <a:pPr marL="285750" indent="-285750">
              <a:buFont typeface="Arial" panose="020B0604020202020204" pitchFamily="34" charset="0"/>
              <a:buChar char="•"/>
            </a:pPr>
            <a:r>
              <a:rPr lang="en-US" sz="2800" dirty="0"/>
              <a:t>End team huddles, meetings with inspirational quotes</a:t>
            </a:r>
          </a:p>
        </p:txBody>
      </p:sp>
      <p:pic>
        <p:nvPicPr>
          <p:cNvPr id="7" name="Picture 6">
            <a:extLst>
              <a:ext uri="{FF2B5EF4-FFF2-40B4-BE49-F238E27FC236}">
                <a16:creationId xmlns:a16="http://schemas.microsoft.com/office/drawing/2014/main" id="{A24D3C70-8A4F-0410-767F-63ADB81CE71B}"/>
              </a:ext>
            </a:extLst>
          </p:cNvPr>
          <p:cNvPicPr>
            <a:picLocks noChangeAspect="1"/>
          </p:cNvPicPr>
          <p:nvPr/>
        </p:nvPicPr>
        <p:blipFill>
          <a:blip r:embed="rId4"/>
          <a:stretch>
            <a:fillRect/>
          </a:stretch>
        </p:blipFill>
        <p:spPr>
          <a:xfrm>
            <a:off x="3651915" y="4680350"/>
            <a:ext cx="2867025" cy="1590675"/>
          </a:xfrm>
          <a:prstGeom prst="rect">
            <a:avLst/>
          </a:prstGeom>
        </p:spPr>
      </p:pic>
    </p:spTree>
    <p:extLst>
      <p:ext uri="{BB962C8B-B14F-4D97-AF65-F5344CB8AC3E}">
        <p14:creationId xmlns:p14="http://schemas.microsoft.com/office/powerpoint/2010/main" val="3526759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C0507-D3C6-253F-F962-08193F52946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2428F8D-A454-77E5-E58B-1D78DBE3EDCE}"/>
              </a:ext>
            </a:extLst>
          </p:cNvPr>
          <p:cNvSpPr>
            <a:spLocks noGrp="1"/>
          </p:cNvSpPr>
          <p:nvPr>
            <p:ph type="title"/>
          </p:nvPr>
        </p:nvSpPr>
        <p:spPr>
          <a:xfrm>
            <a:off x="696647" y="381480"/>
            <a:ext cx="8497507" cy="994172"/>
          </a:xfrm>
        </p:spPr>
        <p:txBody>
          <a:bodyPr>
            <a:noAutofit/>
          </a:bodyPr>
          <a:lstStyle/>
          <a:p>
            <a:r>
              <a:rPr lang="en-US" sz="3200" dirty="0">
                <a:latin typeface="+mn-lt"/>
              </a:rPr>
              <a:t>Call to Action </a:t>
            </a:r>
          </a:p>
        </p:txBody>
      </p:sp>
      <p:sp>
        <p:nvSpPr>
          <p:cNvPr id="3" name="Slide Number Placeholder 2">
            <a:extLst>
              <a:ext uri="{FF2B5EF4-FFF2-40B4-BE49-F238E27FC236}">
                <a16:creationId xmlns:a16="http://schemas.microsoft.com/office/drawing/2014/main" id="{1F2B2CFB-0B18-237E-15BC-F0F322B5DA71}"/>
              </a:ext>
            </a:extLst>
          </p:cNvPr>
          <p:cNvSpPr>
            <a:spLocks noGrp="1"/>
          </p:cNvSpPr>
          <p:nvPr>
            <p:ph type="sldNum" sz="quarter" idx="12"/>
          </p:nvPr>
        </p:nvSpPr>
        <p:spPr>
          <a:xfrm>
            <a:off x="7591596" y="6286896"/>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9DA78E-BB72-4244-9ED2-999385D2739D}"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D8C6A390-AF26-CD5B-0EBF-47F9DC56F47B}"/>
              </a:ext>
            </a:extLst>
          </p:cNvPr>
          <p:cNvPicPr>
            <a:picLocks noChangeAspect="1"/>
          </p:cNvPicPr>
          <p:nvPr/>
        </p:nvPicPr>
        <p:blipFill>
          <a:blip r:embed="rId2"/>
          <a:stretch>
            <a:fillRect/>
          </a:stretch>
        </p:blipFill>
        <p:spPr>
          <a:xfrm>
            <a:off x="10651601" y="266084"/>
            <a:ext cx="1316850" cy="1109568"/>
          </a:xfrm>
          <a:prstGeom prst="rect">
            <a:avLst/>
          </a:prstGeom>
        </p:spPr>
      </p:pic>
      <p:pic>
        <p:nvPicPr>
          <p:cNvPr id="10" name="Picture 9">
            <a:extLst>
              <a:ext uri="{FF2B5EF4-FFF2-40B4-BE49-F238E27FC236}">
                <a16:creationId xmlns:a16="http://schemas.microsoft.com/office/drawing/2014/main" id="{15906A58-B05D-8990-9D2A-5E7E036C2F58}"/>
              </a:ext>
            </a:extLst>
          </p:cNvPr>
          <p:cNvPicPr>
            <a:picLocks noChangeAspect="1"/>
          </p:cNvPicPr>
          <p:nvPr/>
        </p:nvPicPr>
        <p:blipFill>
          <a:blip r:embed="rId3"/>
          <a:stretch>
            <a:fillRect/>
          </a:stretch>
        </p:blipFill>
        <p:spPr>
          <a:xfrm>
            <a:off x="517891" y="5934949"/>
            <a:ext cx="1700931" cy="786452"/>
          </a:xfrm>
          <a:prstGeom prst="rect">
            <a:avLst/>
          </a:prstGeom>
        </p:spPr>
      </p:pic>
      <p:pic>
        <p:nvPicPr>
          <p:cNvPr id="7" name="Picture 6">
            <a:extLst>
              <a:ext uri="{FF2B5EF4-FFF2-40B4-BE49-F238E27FC236}">
                <a16:creationId xmlns:a16="http://schemas.microsoft.com/office/drawing/2014/main" id="{1D5DE208-B595-EA18-2CC6-BE03F3B21ADC}"/>
              </a:ext>
            </a:extLst>
          </p:cNvPr>
          <p:cNvPicPr>
            <a:picLocks noChangeAspect="1"/>
          </p:cNvPicPr>
          <p:nvPr/>
        </p:nvPicPr>
        <p:blipFill>
          <a:blip r:embed="rId4"/>
          <a:stretch>
            <a:fillRect/>
          </a:stretch>
        </p:blipFill>
        <p:spPr>
          <a:xfrm>
            <a:off x="9194154" y="5061346"/>
            <a:ext cx="2867025" cy="1590675"/>
          </a:xfrm>
          <a:prstGeom prst="rect">
            <a:avLst/>
          </a:prstGeom>
        </p:spPr>
      </p:pic>
      <p:sp>
        <p:nvSpPr>
          <p:cNvPr id="2" name="TextBox 1">
            <a:extLst>
              <a:ext uri="{FF2B5EF4-FFF2-40B4-BE49-F238E27FC236}">
                <a16:creationId xmlns:a16="http://schemas.microsoft.com/office/drawing/2014/main" id="{BEE48F33-4C75-C098-D63D-00DCCBB7766A}"/>
              </a:ext>
            </a:extLst>
          </p:cNvPr>
          <p:cNvSpPr txBox="1"/>
          <p:nvPr/>
        </p:nvSpPr>
        <p:spPr>
          <a:xfrm>
            <a:off x="696647" y="1182231"/>
            <a:ext cx="9661556" cy="3908762"/>
          </a:xfrm>
          <a:prstGeom prst="rect">
            <a:avLst/>
          </a:prstGeom>
          <a:noFill/>
        </p:spPr>
        <p:txBody>
          <a:bodyPr wrap="square" rtlCol="0">
            <a:spAutoFit/>
          </a:bodyPr>
          <a:lstStyle/>
          <a:p>
            <a:r>
              <a:rPr lang="en-US" sz="2800" dirty="0"/>
              <a:t>4 KPI’s </a:t>
            </a:r>
          </a:p>
          <a:p>
            <a:pPr marL="285750" indent="-285750">
              <a:buFont typeface="Arial" panose="020B0604020202020204" pitchFamily="34" charset="0"/>
              <a:buChar char="•"/>
            </a:pPr>
            <a:r>
              <a:rPr lang="en-US" sz="2800" dirty="0"/>
              <a:t>Keeping People Informed</a:t>
            </a:r>
          </a:p>
          <a:p>
            <a:pPr marL="285750" indent="-285750">
              <a:buFont typeface="Arial" panose="020B0604020202020204" pitchFamily="34" charset="0"/>
              <a:buChar char="•"/>
            </a:pPr>
            <a:r>
              <a:rPr lang="en-US" sz="2800" dirty="0"/>
              <a:t>Keeping People Involved</a:t>
            </a:r>
          </a:p>
          <a:p>
            <a:pPr marL="285750" indent="-285750">
              <a:buFont typeface="Arial" panose="020B0604020202020204" pitchFamily="34" charset="0"/>
              <a:buChar char="•"/>
            </a:pPr>
            <a:r>
              <a:rPr lang="en-US" sz="2800" dirty="0"/>
              <a:t>Keeping People Interested</a:t>
            </a:r>
          </a:p>
          <a:p>
            <a:pPr marL="285750" indent="-285750">
              <a:buFont typeface="Arial" panose="020B0604020202020204" pitchFamily="34" charset="0"/>
              <a:buChar char="•"/>
            </a:pPr>
            <a:r>
              <a:rPr lang="en-US" sz="2800" dirty="0"/>
              <a:t>Keeping People Inspired</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000" dirty="0"/>
              <a:t>During these uncertain times in the Community Development world, leaders and managers need to inspire their teams, bring people together, boost morale and learn what works and does not work to improve your areas to keep staff grounded.</a:t>
            </a:r>
          </a:p>
        </p:txBody>
      </p:sp>
    </p:spTree>
    <p:extLst>
      <p:ext uri="{BB962C8B-B14F-4D97-AF65-F5344CB8AC3E}">
        <p14:creationId xmlns:p14="http://schemas.microsoft.com/office/powerpoint/2010/main" val="4289083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8D69B965-94F6-8828-BC79-D5E5D47A7B01}"/>
              </a:ext>
            </a:extLst>
          </p:cNvPr>
          <p:cNvSpPr txBox="1"/>
          <p:nvPr/>
        </p:nvSpPr>
        <p:spPr>
          <a:xfrm>
            <a:off x="197256" y="39218"/>
            <a:ext cx="9353144" cy="2640916"/>
          </a:xfrm>
          <a:prstGeom prst="rect">
            <a:avLst/>
          </a:prstGeom>
          <a:effectLst/>
        </p:spPr>
        <p:txBody>
          <a:bodyPr wrap="square" lIns="0" tIns="0" rIns="0" bIns="0" rtlCol="0" anchor="t">
            <a:spAutoFit/>
          </a:bodyPr>
          <a:lstStyle/>
          <a:p>
            <a:pPr marL="0" marR="0" lvl="0" indent="0" algn="l" defTabSz="457200" rtl="0" eaLnBrk="1" fontAlgn="auto" latinLnBrk="0" hangingPunct="1">
              <a:lnSpc>
                <a:spcPts val="10925"/>
              </a:lnSpc>
              <a:spcBef>
                <a:spcPts val="0"/>
              </a:spcBef>
              <a:spcAft>
                <a:spcPts val="0"/>
              </a:spcAft>
              <a:buClrTx/>
              <a:buSzTx/>
              <a:buFontTx/>
              <a:buNone/>
              <a:tabLst/>
              <a:defRPr/>
            </a:pPr>
            <a:r>
              <a:rPr kumimoji="0" lang="en-US" sz="6667" b="0" i="0" u="none" strike="noStrike" kern="1200" cap="none" spc="0" normalizeH="0" baseline="0" noProof="0" dirty="0">
                <a:ln>
                  <a:noFill/>
                </a:ln>
                <a:solidFill>
                  <a:prstClr val="white"/>
                </a:solidFill>
                <a:effectLst/>
                <a:uLnTx/>
                <a:uFillTx/>
                <a:latin typeface="Bebas Neue Bold"/>
                <a:ea typeface="+mn-ea"/>
                <a:cs typeface="+mn-cs"/>
              </a:rPr>
              <a:t>Community development team</a:t>
            </a:r>
          </a:p>
        </p:txBody>
      </p:sp>
      <p:pic>
        <p:nvPicPr>
          <p:cNvPr id="5" name="Picture 4" descr="A logo of a city&#10;&#10;Description automatically generated">
            <a:extLst>
              <a:ext uri="{FF2B5EF4-FFF2-40B4-BE49-F238E27FC236}">
                <a16:creationId xmlns:a16="http://schemas.microsoft.com/office/drawing/2014/main" id="{7CB3D166-021A-C3F9-431E-A776CDF743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7529" y="83109"/>
            <a:ext cx="1317215" cy="1108656"/>
          </a:xfrm>
          <a:prstGeom prst="rect">
            <a:avLst/>
          </a:prstGeom>
        </p:spPr>
      </p:pic>
      <p:sp>
        <p:nvSpPr>
          <p:cNvPr id="7" name="TextBox 6">
            <a:extLst>
              <a:ext uri="{FF2B5EF4-FFF2-40B4-BE49-F238E27FC236}">
                <a16:creationId xmlns:a16="http://schemas.microsoft.com/office/drawing/2014/main" id="{5CBE2396-4679-E7C7-F34D-99B80E4A3D01}"/>
              </a:ext>
            </a:extLst>
          </p:cNvPr>
          <p:cNvSpPr txBox="1"/>
          <p:nvPr/>
        </p:nvSpPr>
        <p:spPr>
          <a:xfrm>
            <a:off x="2019300" y="1191765"/>
            <a:ext cx="6256866" cy="2760371"/>
          </a:xfrm>
          <a:prstGeom prst="rect">
            <a:avLst/>
          </a:prstGeom>
          <a:noFill/>
        </p:spPr>
        <p:txBody>
          <a:bodyPr wrap="square">
            <a:spAutoFit/>
          </a:bodyPr>
          <a:lstStyle/>
          <a:p>
            <a:pPr marL="0" marR="0" lvl="0" indent="0" algn="ctr" defTabSz="457200" rtl="0" eaLnBrk="1" fontAlgn="auto" latinLnBrk="0" hangingPunct="1">
              <a:lnSpc>
                <a:spcPts val="23858"/>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173F"/>
                </a:solidFill>
                <a:effectLst/>
                <a:uLnTx/>
                <a:uFillTx/>
                <a:latin typeface="Bebas Neue" panose="020B0606020202050201" pitchFamily="34" charset="77"/>
                <a:ea typeface="Roboto Condensed" panose="02000000000000000000" pitchFamily="2" charset="0"/>
                <a:cs typeface="Roboto Condensed" panose="02000000000000000000" pitchFamily="2" charset="0"/>
              </a:rPr>
              <a:t>Questions?</a:t>
            </a:r>
          </a:p>
        </p:txBody>
      </p:sp>
    </p:spTree>
    <p:extLst>
      <p:ext uri="{BB962C8B-B14F-4D97-AF65-F5344CB8AC3E}">
        <p14:creationId xmlns:p14="http://schemas.microsoft.com/office/powerpoint/2010/main" val="284390528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323</TotalTime>
  <Words>356</Words>
  <Application>Microsoft Office PowerPoint</Application>
  <PresentationFormat>Widescreen</PresentationFormat>
  <Paragraphs>63</Paragraphs>
  <Slides>10</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Aptos</vt:lpstr>
      <vt:lpstr>Arial</vt:lpstr>
      <vt:lpstr>Bebas Neue</vt:lpstr>
      <vt:lpstr>Bebas Neue Bold</vt:lpstr>
      <vt:lpstr>Calibri</vt:lpstr>
      <vt:lpstr>Roboto</vt:lpstr>
      <vt:lpstr>Trebuchet MS</vt:lpstr>
      <vt:lpstr>Wingdings 3</vt:lpstr>
      <vt:lpstr>Facet</vt:lpstr>
      <vt:lpstr>Keeping Your Team Together During Uncertain Times</vt:lpstr>
      <vt:lpstr>How Do We Keep Our Team Focused, Motivated, &amp; Resilient When The Ground Beneath Us Is Shifting?</vt:lpstr>
      <vt:lpstr>Strategies to Keep Teams Together </vt:lpstr>
      <vt:lpstr>Key Strategies for Motivation</vt:lpstr>
      <vt:lpstr>Why Motivation is Important </vt:lpstr>
      <vt:lpstr>Key Strategies for Motivation</vt:lpstr>
      <vt:lpstr>Call to Action </vt:lpstr>
      <vt:lpstr>Call to Action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Homeownership Activities with HOME</dc:title>
  <dc:creator>Salecia Nichols</dc:creator>
  <cp:lastModifiedBy>Howard, Kevin D.</cp:lastModifiedBy>
  <cp:revision>10</cp:revision>
  <dcterms:created xsi:type="dcterms:W3CDTF">2024-05-29T14:43:02Z</dcterms:created>
  <dcterms:modified xsi:type="dcterms:W3CDTF">2025-06-11T15:51:10Z</dcterms:modified>
</cp:coreProperties>
</file>